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18.jpeg" ContentType="image/jpeg"/>
  <Override PartName="/ppt/media/image17.jpeg" ContentType="image/jpeg"/>
  <Override PartName="/ppt/media/image16.jpeg" ContentType="image/jpeg"/>
  <Override PartName="/ppt/media/image15.jpeg" ContentType="image/jpeg"/>
  <Override PartName="/ppt/media/image14.jpeg" ContentType="image/jpeg"/>
  <Override PartName="/ppt/media/image13.jpeg" ContentType="image/jpeg"/>
  <Override PartName="/ppt/media/image12.jpeg" ContentType="image/jpeg"/>
  <Override PartName="/ppt/media/image11.jpeg" ContentType="image/jpeg"/>
  <Override PartName="/ppt/media/image4.png" ContentType="image/png"/>
  <Override PartName="/ppt/media/image6.jpeg" ContentType="image/jpeg"/>
  <Override PartName="/ppt/media/image3.png" ContentType="image/png"/>
  <Override PartName="/ppt/media/image20.jpeg" ContentType="image/jpeg"/>
  <Override PartName="/ppt/media/image19.jpeg" ContentType="image/jpeg"/>
  <Override PartName="/ppt/media/image1.png" ContentType="image/png"/>
  <Override PartName="/ppt/media/image8.jpeg" ContentType="image/jpeg"/>
  <Override PartName="/ppt/media/image5.jpeg" ContentType="image/jpeg"/>
  <Override PartName="/ppt/media/image2.png" ContentType="image/png"/>
  <Override PartName="/ppt/media/image7.jpeg" ContentType="image/jpeg"/>
  <Override PartName="/ppt/media/image9.jpeg" ContentType="image/jpeg"/>
  <Override PartName="/ppt/media/image10.jpeg" ContentType="image/jpe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368520" y="1825560"/>
            <a:ext cx="5453640" cy="4350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368520" y="1825560"/>
            <a:ext cx="545364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3368520" y="1825560"/>
            <a:ext cx="5453640" cy="43509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3368520" y="1825560"/>
            <a:ext cx="545364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cs-CZ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Kliknutím lze upravit styl.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2. 4. 2018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92C976A-6AE3-48F3-B0CD-F5BCB372A2E1}" type="slidenum">
              <a:rPr b="0"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 clic per modificare il formato del testo della struttura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 struttura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 struttura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 struttura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 struttura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Sesto livello struttura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Settimo livello struttura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Kliknutím lze upravit styl.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 clic per modificare il formato del testo della struttura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 struttura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 struttura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 struttura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 struttura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Sesto livello struttura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Settimo livello strutturaUpravte styly předlohy textu.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2. 4. 2018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16572DC-CCEB-4AD5-B325-092B7DD3225C}" type="slidenum">
              <a:rPr b="0"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jpeg"/><Relationship Id="rId3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300920" y="1122480"/>
            <a:ext cx="6366600" cy="2387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4131720" y="3586320"/>
            <a:ext cx="742788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Obrázek 6" descr=""/>
          <p:cNvPicPr/>
          <p:nvPr/>
        </p:nvPicPr>
        <p:blipFill>
          <a:blip r:embed="rId1"/>
          <a:stretch/>
        </p:blipFill>
        <p:spPr>
          <a:xfrm>
            <a:off x="478080" y="122040"/>
            <a:ext cx="11180160" cy="6609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Libretti famosissimi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1790: scrisse Da Ponte un libretto </a:t>
            </a:r>
            <a:r>
              <a:rPr b="0" lang="cs-CZ" sz="2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originale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per Mozart intitolato </a:t>
            </a:r>
            <a:r>
              <a:rPr b="1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Così fan tutte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l'amicizia con il compositore </a:t>
            </a: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Vicente Martin y Soler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fece nascere altre opere grandi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 1786 Da Ponte scrisse </a:t>
            </a:r>
            <a:r>
              <a:rPr b="1" i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Una cosa rara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 1787 scrisse ancora </a:t>
            </a:r>
            <a:r>
              <a:rPr b="1" i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L’Arbore di Diana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1" i="1" lang="cs-CZ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altri compositori</a:t>
            </a:r>
            <a:r>
              <a:rPr b="1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 i quali scrisse più o meno                                    per guadagnare o per dovere: Vicenzo Righini,                                Francesco Piticchio, Giuseppe Gazzaniga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0" name="Obrázek 4" descr=""/>
          <p:cNvPicPr/>
          <p:nvPr/>
        </p:nvPicPr>
        <p:blipFill>
          <a:blip r:embed="rId1"/>
          <a:stretch/>
        </p:blipFill>
        <p:spPr>
          <a:xfrm>
            <a:off x="8857440" y="3320280"/>
            <a:ext cx="2191320" cy="2856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Trieste e Londra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1790: morì l’imperatore Giuseppe II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 Ponte perse l’appoggio della corte e nel 1791 dovette lasciare Vienna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parte per Trieste dove voleva giustificarsi con Leopoldo II d’Asburgo e forse ottenere di nuovo il lavoro a corte, ma non ci riuscì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dall’altra parte a Trieste incontrò Nancy Grahl, la quale divenne la prima e ultima moglie di Lorenzo Da Ponte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 Ponte non potette ritornare a Vienna, provò la fortuna a Bruxelles e nell'Aja ma alla fine si fermò a Londra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3" name="Obrázek 4" descr=""/>
          <p:cNvPicPr/>
          <p:nvPr/>
        </p:nvPicPr>
        <p:blipFill>
          <a:blip r:embed="rId1"/>
          <a:stretch/>
        </p:blipFill>
        <p:spPr>
          <a:xfrm>
            <a:off x="838080" y="224640"/>
            <a:ext cx="2080800" cy="1558440"/>
          </a:xfrm>
          <a:prstGeom prst="rect">
            <a:avLst/>
          </a:prstGeom>
          <a:ln>
            <a:noFill/>
          </a:ln>
        </p:spPr>
      </p:pic>
      <p:pic>
        <p:nvPicPr>
          <p:cNvPr id="114" name="Obrázek 5" descr=""/>
          <p:cNvPicPr/>
          <p:nvPr/>
        </p:nvPicPr>
        <p:blipFill>
          <a:blip r:embed="rId2"/>
          <a:stretch/>
        </p:blipFill>
        <p:spPr>
          <a:xfrm>
            <a:off x="9186480" y="224640"/>
            <a:ext cx="2264760" cy="1558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Londra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838080" y="2392920"/>
            <a:ext cx="10515240" cy="40993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Londra ottenne il lavoro di poeta del King’s Theatre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scrisse molti libretti di successo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 gli altri </a:t>
            </a:r>
            <a:r>
              <a:rPr b="1" i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capricciosa corretta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L'isola del piacere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 Vicente Martín y Soler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iniziò a collezionare e vendere libri italiani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 dieci stagioni fece l’impresario del King’s Theatre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causò gravi problemi finanziari a sé e alla sua famiglia e nel 1805 dovette scappare negli Stati Uniti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7" name="Obrázek 8" descr=""/>
          <p:cNvPicPr/>
          <p:nvPr/>
        </p:nvPicPr>
        <p:blipFill>
          <a:blip r:embed="rId1"/>
          <a:stretch/>
        </p:blipFill>
        <p:spPr>
          <a:xfrm>
            <a:off x="736200" y="267480"/>
            <a:ext cx="2290320" cy="1967400"/>
          </a:xfrm>
          <a:prstGeom prst="rect">
            <a:avLst/>
          </a:prstGeom>
          <a:ln>
            <a:noFill/>
          </a:ln>
        </p:spPr>
      </p:pic>
      <p:pic>
        <p:nvPicPr>
          <p:cNvPr id="118" name="Obrázek 10" descr=""/>
          <p:cNvPicPr/>
          <p:nvPr/>
        </p:nvPicPr>
        <p:blipFill>
          <a:blip r:embed="rId2"/>
          <a:stretch/>
        </p:blipFill>
        <p:spPr>
          <a:xfrm>
            <a:off x="9027000" y="340560"/>
            <a:ext cx="2428920" cy="1894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L’America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dal 1805 visse con la sua famiglia in New York e si mise nel commercio, fece il droghiere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 gli affari si trasferì ad Elisabethtown, ma di nuovo ebbe problemi finanziari e interruppe l'attività mercantile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 1807 tornò a New York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iniziò a insegnare la lingua italiana e poco dopo ebbe molti studenti e aprì una scuola di lingua italiana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 una scuola di successo ma con magri profitti e ricominciò l'attività commerciale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L’America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 1811 si trasferì a Sunbury in Pennsylvania dove insegnò e continuò a fare il commerciante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nuovi debiti e la fine dell’embargo delle coste americane costrinsero Da Ponte a terminare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gli affari commerciali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 1819 ritornò a New York e si dedicò a insegnare la lingua italiana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propagò la cultura italiana e sognò su un teatro in America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alcuni studenti appassionati per l’italiano ospitò nella sua casa, la quale divenne il pensionato «La Ann Da Ponte's Boarding House»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fece mandare libri italiani dall'Europa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molti libri italiani donò alla biblioteca di New York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L’America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dopo la morte di suo figlio tradusse in italiano </a:t>
            </a:r>
            <a:r>
              <a:rPr b="1" i="1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Prophecy of Dante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di George Byron e lo fece in terza rima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George Byron normalmente odiava tutte le traduzioni ma questa volta fu molto entusiasta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 1821 pronunciò Da Ponte il famoso discorso </a:t>
            </a:r>
            <a:r>
              <a:rPr b="1" i="1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Sull'Italia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dove difese gli Italiani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 1825 fu nominato professore d’italiano al Columbia College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 1825 incontrò il compositore spagnolo Manuel Vicente García e la cantante Maria Malibran e presentarono </a:t>
            </a:r>
            <a:r>
              <a:rPr b="1" i="1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barbiere di Siviglia</a:t>
            </a:r>
            <a:r>
              <a:rPr b="1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 Rossini al Park Theatre a New York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 1826 la compagnia di Manuel Vicente García interpretò a New York il </a:t>
            </a:r>
            <a:r>
              <a:rPr b="1" i="1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Don Giovanni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838080" y="790200"/>
            <a:ext cx="10515240" cy="812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Realizzazione di un grande sogno</a:t>
            </a: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
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759240" y="1603080"/>
            <a:ext cx="10515240" cy="4894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 1833 Lorenzo Da Ponte aprì </a:t>
            </a:r>
            <a:r>
              <a:rPr b="1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l'Italian Opera House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New York con </a:t>
            </a:r>
            <a:r>
              <a:rPr b="1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gazza ladra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 Rossini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dopo solo due stagioni l’Opera House fallì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sei anni dall'apertura fu distrutta da                                                     un incendio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Lorenzo Da Ponte morì il 17 agosto 1838…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…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senz’altro non fu solo quel signore che aveva scritto per Mozart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7" name="Obrázek 4" descr=""/>
          <p:cNvPicPr/>
          <p:nvPr/>
        </p:nvPicPr>
        <p:blipFill>
          <a:blip r:embed="rId1"/>
          <a:stretch/>
        </p:blipFill>
        <p:spPr>
          <a:xfrm>
            <a:off x="6696000" y="2702160"/>
            <a:ext cx="4334400" cy="3705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Chi fu Lorenzo Da Ponte ?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grande librettista italiano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poeta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scrittore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traduttore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insegnante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missionario della lingua e cultura italiana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sacerdote, commerciante, casanova, giocatore d'azzardo….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3" name="Obrázek 6" descr=""/>
          <p:cNvPicPr/>
          <p:nvPr/>
        </p:nvPicPr>
        <p:blipFill>
          <a:blip r:embed="rId1"/>
          <a:stretch/>
        </p:blipFill>
        <p:spPr>
          <a:xfrm>
            <a:off x="8624880" y="1884960"/>
            <a:ext cx="2213640" cy="2951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Infanzia e giovinezza</a:t>
            </a: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
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507960" y="1825560"/>
            <a:ext cx="111416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10 marzo 1749 nacque in Ceneda Emanuele Conegliano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famiglia ebrea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 piccolo perse la madre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padre sposò una cristiana e tutta la famiglia si convertì al cristianesimo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 il battesimo la famiglia Conegliano prese il cognome del vescovo   Lorenzo Da Ponte e Emanuele anche il suo nome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Emanuele Conegliano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Lorenzo Da Ponte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4289760" y="4775040"/>
            <a:ext cx="978120" cy="4842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Educazione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passione per leggere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sostegno del vescovo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entrò nel seminario di Ceneda e poi nel seminario di Portogruaro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studiò latino, conobbe i libri di Dante, Petrarca e molti altri classici latini e italiani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cominciò a scrivere poesie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1773 ordinato sacerdote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insegnante in seminario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4255920" y="2317320"/>
            <a:ext cx="978120" cy="4842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pic>
        <p:nvPicPr>
          <p:cNvPr id="90" name="Obrázek 6" descr=""/>
          <p:cNvPicPr/>
          <p:nvPr/>
        </p:nvPicPr>
        <p:blipFill>
          <a:blip r:embed="rId1"/>
          <a:stretch/>
        </p:blipFill>
        <p:spPr>
          <a:xfrm>
            <a:off x="7270200" y="3784680"/>
            <a:ext cx="2009160" cy="2707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Venezia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1773 Da Ponte si trasferì a Venezia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insegnò alla cattedra di retorica di Treviso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1776 discusse con gli studenti dei problemi della società e della felicità degli uomini. Come ispirazione prese il filosofo Jean Jacques Rousseau, il quale era proibito a Venezia.  Per questo motivo non potette più insegnare in tutta la Repubblica di Venezia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 ospitato da diversi patrizi a Venezia e insegnò ai loro figli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incontrò il poeta Caterino Mazzolà, Carlo Gozzi, Giacomo Casanova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3" name="Obrázek 6" descr=""/>
          <p:cNvPicPr/>
          <p:nvPr/>
        </p:nvPicPr>
        <p:blipFill>
          <a:blip r:embed="rId1"/>
          <a:stretch/>
        </p:blipFill>
        <p:spPr>
          <a:xfrm>
            <a:off x="8660520" y="482040"/>
            <a:ext cx="2692800" cy="1997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Venezia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famoso come improvvisatore di versi coraggiosi, con molta ironia e dura critica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scrisse versi che riflettevano la situazione nella società veneziana contemporanea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PERCHÉ ?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Repubblica di Venezia si trovava nell’ultima fase della sua esistenza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non fu era una potenza navale, non era più un centro di commercio importante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veneziani continuavano a vivere nel lusso, nella morale degradata, molti si rovinarono al gioco, la corruzione era abituale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6" name="Obrázek 5" descr=""/>
          <p:cNvPicPr/>
          <p:nvPr/>
        </p:nvPicPr>
        <p:blipFill>
          <a:blip r:embed="rId1"/>
          <a:stretch/>
        </p:blipFill>
        <p:spPr>
          <a:xfrm>
            <a:off x="965160" y="74520"/>
            <a:ext cx="2417040" cy="1615680"/>
          </a:xfrm>
          <a:prstGeom prst="rect">
            <a:avLst/>
          </a:prstGeom>
          <a:ln>
            <a:noFill/>
          </a:ln>
        </p:spPr>
      </p:pic>
      <p:pic>
        <p:nvPicPr>
          <p:cNvPr id="97" name="Obrázek 6" descr=""/>
          <p:cNvPicPr/>
          <p:nvPr/>
        </p:nvPicPr>
        <p:blipFill>
          <a:blip r:embed="rId2"/>
          <a:stretch/>
        </p:blipFill>
        <p:spPr>
          <a:xfrm>
            <a:off x="8809560" y="74520"/>
            <a:ext cx="2417040" cy="1615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Fuga a Gorizia - Dresda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838080" y="1851480"/>
            <a:ext cx="10515240" cy="4752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 i suoi versi Lorenzo Da Ponte divenne una persona molto invitata alle serate nelle case veneziane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quelli che erano stati criticati approfittarono della debolezza di Lorenzo da Ponte per le donne e lo condannarono all'esilio per 15 anni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 settembre 1779 arrivò a Gorizia, con pochi soldi in tasca e nessuna conoscenza della lingua tedesca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imparò velocemente la lingua e continuò a scrivere poesie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1781 partenza per Dresda; ci aiutò Caterino Mazzolà per le opere teatrali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poco dopo si trasferì a Vienna con una lettera di raccomandazione di Mazzolà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Vienna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838080" y="2224080"/>
            <a:ext cx="10515240" cy="4268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 1781 giunse a Viena e visitò Antonio Salieri, compositore e maestro di cappella, che rese più facile la vita di Lorenzo Da Ponte a Vienna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ottenne lavoro come poeta di teatro - Giuseppe II assunse Da Ponte come librettista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 Ponte dovette studiare molto per scrivere libretti di successo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 Salieri scrisse il libretto dell'opera </a:t>
            </a:r>
            <a:r>
              <a:rPr b="1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ricco d’un giorno</a:t>
            </a:r>
            <a:r>
              <a:rPr b="0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tema non gli piacque fin dall'inizio e neanche ebbe successo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sembra che Da Ponte ebbe bisogno di scrivere libretti per la musica secondo il suo ottimo gusto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2" name="Obrázek 4" descr=""/>
          <p:cNvPicPr/>
          <p:nvPr/>
        </p:nvPicPr>
        <p:blipFill>
          <a:blip r:embed="rId1"/>
          <a:stretch/>
        </p:blipFill>
        <p:spPr>
          <a:xfrm>
            <a:off x="838080" y="280800"/>
            <a:ext cx="2733480" cy="1676160"/>
          </a:xfrm>
          <a:prstGeom prst="rect">
            <a:avLst/>
          </a:prstGeom>
          <a:ln>
            <a:noFill/>
          </a:ln>
        </p:spPr>
      </p:pic>
      <p:pic>
        <p:nvPicPr>
          <p:cNvPr id="103" name="Obrázek 6" descr=""/>
          <p:cNvPicPr/>
          <p:nvPr/>
        </p:nvPicPr>
        <p:blipFill>
          <a:blip r:embed="rId2"/>
          <a:stretch/>
        </p:blipFill>
        <p:spPr>
          <a:xfrm>
            <a:off x="9099000" y="280800"/>
            <a:ext cx="2254680" cy="1672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Libretti famosissimi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1786: scrisse il libretto del dramma </a:t>
            </a:r>
            <a:r>
              <a:rPr b="1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burbero di buon cuore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 il suo compositore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preferito,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Vicente Martin y Soler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</a:t>
            </a: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 così dimostrò di saper scrivere libretti di successo.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solo per dovere scrisse </a:t>
            </a:r>
            <a:r>
              <a:rPr b="1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finto cieco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 il compositore </a:t>
            </a: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Giuseppe Gazzaniga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 gioia offrì collaborazione al giovane </a:t>
            </a: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Wolfgang Amadeus Mozart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 sempre nel 1786 fu pubblicata la famosissima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opera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nozze di Figaro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 nel 1787 il </a:t>
            </a:r>
            <a:r>
              <a:rPr b="1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Don Giovanni</a:t>
            </a:r>
            <a:r>
              <a:rPr b="0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6" name="Obrázek 4" descr=""/>
          <p:cNvPicPr/>
          <p:nvPr/>
        </p:nvPicPr>
        <p:blipFill>
          <a:blip r:embed="rId1"/>
          <a:stretch/>
        </p:blipFill>
        <p:spPr>
          <a:xfrm>
            <a:off x="838080" y="175320"/>
            <a:ext cx="2685600" cy="1704600"/>
          </a:xfrm>
          <a:prstGeom prst="rect">
            <a:avLst/>
          </a:prstGeom>
          <a:ln>
            <a:noFill/>
          </a:ln>
        </p:spPr>
      </p:pic>
      <p:pic>
        <p:nvPicPr>
          <p:cNvPr id="107" name="Obrázek 6" descr=""/>
          <p:cNvPicPr/>
          <p:nvPr/>
        </p:nvPicPr>
        <p:blipFill>
          <a:blip r:embed="rId2"/>
          <a:stretch/>
        </p:blipFill>
        <p:spPr>
          <a:xfrm>
            <a:off x="5877360" y="4930920"/>
            <a:ext cx="3123720" cy="1466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4497</TotalTime>
  <Application>LibreOffice/5.1.6.2$Linux_X86_64 LibreOffice_project/10m0$Build-2</Application>
  <Words>1089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2018-03-25T12:22:37Z</dcterms:created>
  <dc:creator>eliska kotrcova</dc:creator>
  <dc:description/>
  <dc:language>it-IT</dc:language>
  <cp:lastModifiedBy/>
  <dcterms:modified xsi:type="dcterms:W3CDTF">2018-04-02T09:15:33Z</dcterms:modified>
  <cp:revision>58</cp:revision>
  <dc:subject/>
  <dc:title>Lorenzo Da Ponte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